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313" r:id="rId3"/>
    <p:sldId id="308" r:id="rId4"/>
    <p:sldId id="319" r:id="rId5"/>
    <p:sldId id="324" r:id="rId6"/>
    <p:sldId id="320" r:id="rId7"/>
    <p:sldId id="321" r:id="rId8"/>
    <p:sldId id="322" r:id="rId9"/>
    <p:sldId id="268" r:id="rId10"/>
    <p:sldId id="325" r:id="rId11"/>
    <p:sldId id="31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B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80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637D8-4660-4DFB-BE54-674B7963B405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899F5-3A7D-4ADF-8424-8E2B7BDEC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0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C136-19E1-4CDE-8A7B-E96C472B001B}" type="datetime1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FE9-53D1-4ADD-B2D6-C932B88D391E}" type="datetime1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1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8762-BEEC-4B90-AC7B-141794A04795}" type="datetime1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8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D987-62A1-4D66-A57B-103BC5CA4B8D}" type="datetime1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7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52A9-6724-4BE1-9E38-18C1FB1B1B2F}" type="datetime1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2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470E-CC0C-48B3-AC69-F0185F197664}" type="datetime1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7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9930-FE4A-43C5-B1E5-2A184D87F01C}" type="datetime1">
              <a:rPr lang="ru-RU" smtClean="0"/>
              <a:t>19.05.2026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8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ABD9-D5FE-48D2-8828-AC0118395ADE}" type="datetime1">
              <a:rPr lang="ru-RU" smtClean="0"/>
              <a:t>19.05.2026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6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6EB6-94B6-405E-BC62-6A8A35C11BD2}" type="datetime1">
              <a:rPr lang="ru-RU" smtClean="0"/>
              <a:t>19.05.2026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4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AC8-4E15-41C4-BB94-C5EAFBEDA3D3}" type="datetime1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2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612F-544D-4158-8255-415A77406B05}" type="datetime1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0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E7CC-253F-492F-8BCF-E412F53C9619}" type="datetime1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2CF9-F46D-4F0B-812A-240F1E0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C17153-8396-4480-A0F4-B3428C2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1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758F25B-E6E0-4A59-BBE0-B47FD72BD030}"/>
              </a:ext>
            </a:extLst>
          </p:cNvPr>
          <p:cNvSpPr>
            <a:spLocks noGrp="1"/>
          </p:cNvSpPr>
          <p:nvPr/>
        </p:nvSpPr>
        <p:spPr>
          <a:xfrm>
            <a:off x="2127129" y="1914217"/>
            <a:ext cx="9673388" cy="1254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1D4478"/>
                </a:solidFill>
                <a:latin typeface="+mn-lt"/>
              </a:rPr>
              <a:t>ФЕДЕРАЛЬНАЯ СЛУЖБА</a:t>
            </a:r>
            <a:br>
              <a:rPr lang="ru-RU" sz="3200" b="1" dirty="0">
                <a:solidFill>
                  <a:srgbClr val="1D4478"/>
                </a:solidFill>
                <a:latin typeface="+mn-lt"/>
              </a:rPr>
            </a:br>
            <a:r>
              <a:rPr lang="ru-RU" sz="2800" b="1" dirty="0">
                <a:solidFill>
                  <a:srgbClr val="1D4478"/>
                </a:solidFill>
                <a:latin typeface="+mn-lt"/>
              </a:rPr>
              <a:t>по экологическому, технологическому и атомному надзору</a:t>
            </a:r>
            <a:br>
              <a:rPr lang="ru-RU" sz="600" b="1" dirty="0">
                <a:solidFill>
                  <a:srgbClr val="1D4478"/>
                </a:solidFill>
                <a:latin typeface="+mn-lt"/>
              </a:rPr>
            </a:br>
            <a:br>
              <a:rPr lang="ru-RU" sz="700" b="1" dirty="0">
                <a:solidFill>
                  <a:srgbClr val="1D4478"/>
                </a:solidFill>
                <a:latin typeface="+mn-lt"/>
              </a:rPr>
            </a:br>
            <a:r>
              <a:rPr lang="ru-RU" sz="2800" b="1" dirty="0">
                <a:solidFill>
                  <a:srgbClr val="1D4478"/>
                </a:solidFill>
                <a:latin typeface="+mn-lt"/>
              </a:rPr>
              <a:t>Приволжское управление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CDC2706-1C39-4FCC-8200-7567218116C9}"/>
              </a:ext>
            </a:extLst>
          </p:cNvPr>
          <p:cNvSpPr>
            <a:spLocks noGrp="1"/>
          </p:cNvSpPr>
          <p:nvPr/>
        </p:nvSpPr>
        <p:spPr>
          <a:xfrm>
            <a:off x="461822" y="3864201"/>
            <a:ext cx="11097929" cy="1796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/>
              <a:t>Контрольная (надзорная) деятельность, аварийность и травматизм </a:t>
            </a:r>
            <a:br>
              <a:rPr lang="ru-RU" sz="4400" b="1" dirty="0"/>
            </a:br>
            <a:r>
              <a:rPr lang="ru-RU" sz="4400" b="1" dirty="0"/>
              <a:t>при эксплуатации лифтов</a:t>
            </a:r>
            <a:endParaRPr lang="ru-RU" sz="4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AA3AEB-3B04-4201-AF65-C041BCF5E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r="23682"/>
          <a:stretch/>
        </p:blipFill>
        <p:spPr>
          <a:xfrm>
            <a:off x="702589" y="1596015"/>
            <a:ext cx="1424540" cy="1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1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6732" y="2643347"/>
            <a:ext cx="113937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Поступление в Федеральную службу по экологическому, технологическому и атомному надзору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ее территориальные органы трех и более обращений граждан, содержащих сведения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увеличенной нагрузке на лифт в связи с выводом из эксплуатации иных лифтов, размещенных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подъезде многоквартирного дома, в течение 6 месяцев подряд со дня поступления первого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таких обращений.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Поступление в Федеральную службу по экологическому, технологическому и атомному надзору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ее территориальные органы двух и более обращений граждан, организаций, органов государственной власти, органов местного самоуправления, содержащих сведения об эксплуатации лифта при указании одного из следующих фактов: потеки масла в кабине, нарушение ритма и (или) равномерности движения кабины (в том числе рывки, резкое ускорение), непреднамеренные удары при движении кабины, горизонтальное покачивание кабины, в течение месяца со дня поступления первого из таких обращений.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732" y="585928"/>
            <a:ext cx="8545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Приказ Ростехнадзора от 17.02.2023 № 72 (в ред. от 15.10.2024) «Об утверждении перечня индикаторов риска нарушения обязательных требований, используемых при осуществлении Федеральной службой по экологическому, технологическому и атомному надзору </a:t>
            </a:r>
            <a:br>
              <a:rPr lang="ru-RU" sz="1600" b="1" dirty="0"/>
            </a:br>
            <a:r>
              <a:rPr lang="ru-RU" sz="1600" b="1" dirty="0"/>
              <a:t>и ее территориальными органами федерального государственного контроля (надзора) </a:t>
            </a:r>
            <a:br>
              <a:rPr lang="ru-RU" sz="1600" b="1" dirty="0"/>
            </a:br>
            <a:r>
              <a:rPr lang="ru-RU" sz="1600" b="1" dirty="0"/>
              <a:t>в области безопасного использования и содержания лифтов, подъемных платформ для инвалидов, пассажирских конвейеров (движущихся пешеходных дорожек) и эскалаторов, </a:t>
            </a:r>
            <a:br>
              <a:rPr lang="ru-RU" sz="1600" b="1" dirty="0"/>
            </a:br>
            <a:r>
              <a:rPr lang="ru-RU" sz="1600" b="1" dirty="0"/>
              <a:t>за исключением эскалаторов в метрополитенах»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521B9A-7FF0-4EC9-85F4-040B4146BAE2}"/>
              </a:ext>
            </a:extLst>
          </p:cNvPr>
          <p:cNvSpPr/>
          <p:nvPr/>
        </p:nvSpPr>
        <p:spPr>
          <a:xfrm>
            <a:off x="8543908" y="161196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D612A0-DF74-484B-9FC3-FBDD80ED4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83" y="99632"/>
            <a:ext cx="432048" cy="4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5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DDEEB-F1B6-4153-9108-AE35394C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11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05DD9-E9CA-48D1-BBC6-CD1DDFC6C2A2}"/>
              </a:ext>
            </a:extLst>
          </p:cNvPr>
          <p:cNvSpPr txBox="1"/>
          <p:nvPr/>
        </p:nvSpPr>
        <p:spPr>
          <a:xfrm>
            <a:off x="2206101" y="3221840"/>
            <a:ext cx="7776099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/>
              <a:t>Благодарю за внимание!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A7FABE-F44D-4941-93B9-232F50B37D0B}"/>
              </a:ext>
            </a:extLst>
          </p:cNvPr>
          <p:cNvSpPr/>
          <p:nvPr/>
        </p:nvSpPr>
        <p:spPr>
          <a:xfrm>
            <a:off x="8629565" y="839076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EB4751-E45E-4599-834F-A121F7CA6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77512"/>
            <a:ext cx="432048" cy="4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2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5743C9C-7065-49AE-8FB4-B5F3BDA7F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63809"/>
              </p:ext>
            </p:extLst>
          </p:nvPr>
        </p:nvGraphicFramePr>
        <p:xfrm>
          <a:off x="364350" y="2033883"/>
          <a:ext cx="10256758" cy="39647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92284">
                  <a:extLst>
                    <a:ext uri="{9D8B030D-6E8A-4147-A177-3AD203B41FA5}">
                      <a16:colId xmlns:a16="http://schemas.microsoft.com/office/drawing/2014/main" val="3408957659"/>
                    </a:ext>
                  </a:extLst>
                </a:gridCol>
                <a:gridCol w="1767837">
                  <a:extLst>
                    <a:ext uri="{9D8B030D-6E8A-4147-A177-3AD203B41FA5}">
                      <a16:colId xmlns:a16="http://schemas.microsoft.com/office/drawing/2014/main" val="2851775039"/>
                    </a:ext>
                  </a:extLst>
                </a:gridCol>
                <a:gridCol w="1731007">
                  <a:extLst>
                    <a:ext uri="{9D8B030D-6E8A-4147-A177-3AD203B41FA5}">
                      <a16:colId xmlns:a16="http://schemas.microsoft.com/office/drawing/2014/main" val="3140273562"/>
                    </a:ext>
                  </a:extLst>
                </a:gridCol>
                <a:gridCol w="1268209">
                  <a:extLst>
                    <a:ext uri="{9D8B030D-6E8A-4147-A177-3AD203B41FA5}">
                      <a16:colId xmlns:a16="http://schemas.microsoft.com/office/drawing/2014/main" val="3795115149"/>
                    </a:ext>
                  </a:extLst>
                </a:gridCol>
                <a:gridCol w="1488809">
                  <a:extLst>
                    <a:ext uri="{9D8B030D-6E8A-4147-A177-3AD203B41FA5}">
                      <a16:colId xmlns:a16="http://schemas.microsoft.com/office/drawing/2014/main" val="1626433649"/>
                    </a:ext>
                  </a:extLst>
                </a:gridCol>
                <a:gridCol w="1708612">
                  <a:extLst>
                    <a:ext uri="{9D8B030D-6E8A-4147-A177-3AD203B41FA5}">
                      <a16:colId xmlns:a16="http://schemas.microsoft.com/office/drawing/2014/main" val="3299632115"/>
                    </a:ext>
                  </a:extLst>
                </a:gridCol>
              </a:tblGrid>
              <a:tr h="112656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ru-RU" sz="15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организаций, эксплуатирующих лифты</a:t>
                      </a:r>
                      <a:endParaRPr kumimoji="0" lang="ru-RU" sz="15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ru-RU" sz="15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лифтов</a:t>
                      </a:r>
                      <a:endParaRPr kumimoji="0" lang="ru-RU" sz="15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внеплановых проверок/ проверок с прокуратурой</a:t>
                      </a: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Выявлено нарушений</a:t>
                      </a: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Привлечение к административной ответственности</a:t>
                      </a:r>
                      <a:r>
                        <a:rPr kumimoji="0" lang="ru-RU" sz="15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(тыс. руб.)</a:t>
                      </a:r>
                      <a:endParaRPr kumimoji="0" lang="ru-RU" sz="15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304284"/>
                  </a:ext>
                </a:extLst>
              </a:tr>
              <a:tr h="70417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769</a:t>
                      </a: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12823</a:t>
                      </a:r>
                      <a:endParaRPr kumimoji="0"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69471"/>
                  </a:ext>
                </a:extLst>
              </a:tr>
              <a:tr h="70417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Марий Эл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</a:t>
                      </a:r>
                      <a:endParaRPr kumimoji="0"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2522</a:t>
                      </a:r>
                      <a:endParaRPr kumimoji="0"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062808"/>
                  </a:ext>
                </a:extLst>
              </a:tr>
              <a:tr h="70417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298</a:t>
                      </a:r>
                      <a:endParaRPr kumimoji="0"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5767</a:t>
                      </a:r>
                      <a:endParaRPr kumimoji="0"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4385"/>
                  </a:ext>
                </a:extLst>
              </a:tr>
              <a:tr h="70417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21112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98304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68E482-663D-48D3-81E5-06CCAA04B380}"/>
              </a:ext>
            </a:extLst>
          </p:cNvPr>
          <p:cNvSpPr/>
          <p:nvPr/>
        </p:nvSpPr>
        <p:spPr>
          <a:xfrm>
            <a:off x="8688288" y="270104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7D40A5-11ED-4183-8E8D-4BB0963C5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239322"/>
            <a:ext cx="432048" cy="48629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802E2E2-8D3A-4D37-9958-BD2B238FAF93}"/>
              </a:ext>
            </a:extLst>
          </p:cNvPr>
          <p:cNvSpPr txBox="1">
            <a:spLocks/>
          </p:cNvSpPr>
          <p:nvPr/>
        </p:nvSpPr>
        <p:spPr>
          <a:xfrm>
            <a:off x="364350" y="482470"/>
            <a:ext cx="8030421" cy="538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основных показателей контрольной (надзорной) деятельности при осуществлении надзора в области безопасного использования </a:t>
            </a:r>
            <a:b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содержания лифтов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C17153-8396-4480-A0F4-B3428C2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23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10600" y="161606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75" y="100042"/>
            <a:ext cx="432048" cy="48629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889E511-9641-4DB5-9105-DE6A1644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35" y="373972"/>
            <a:ext cx="10416772" cy="21884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Постановка на учет, выездные обследования, </a:t>
            </a:r>
            <a:b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предостережения</a:t>
            </a: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ECB00D38-59F4-4F3C-AE08-7B27BCEC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B092CF9-F46D-4F0B-812A-240F1E00EE51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85743C9C-7065-49AE-8FB4-B5F3BDA7F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820400"/>
              </p:ext>
            </p:extLst>
          </p:nvPr>
        </p:nvGraphicFramePr>
        <p:xfrm>
          <a:off x="195935" y="1796716"/>
          <a:ext cx="11803560" cy="39025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32812">
                  <a:extLst>
                    <a:ext uri="{9D8B030D-6E8A-4147-A177-3AD203B41FA5}">
                      <a16:colId xmlns:a16="http://schemas.microsoft.com/office/drawing/2014/main" val="3408957659"/>
                    </a:ext>
                  </a:extLst>
                </a:gridCol>
                <a:gridCol w="2955911">
                  <a:extLst>
                    <a:ext uri="{9D8B030D-6E8A-4147-A177-3AD203B41FA5}">
                      <a16:colId xmlns:a16="http://schemas.microsoft.com/office/drawing/2014/main" val="2851775039"/>
                    </a:ext>
                  </a:extLst>
                </a:gridCol>
                <a:gridCol w="2894329">
                  <a:extLst>
                    <a:ext uri="{9D8B030D-6E8A-4147-A177-3AD203B41FA5}">
                      <a16:colId xmlns:a16="http://schemas.microsoft.com/office/drawing/2014/main" val="3140273562"/>
                    </a:ext>
                  </a:extLst>
                </a:gridCol>
                <a:gridCol w="2120508">
                  <a:extLst>
                    <a:ext uri="{9D8B030D-6E8A-4147-A177-3AD203B41FA5}">
                      <a16:colId xmlns:a16="http://schemas.microsoft.com/office/drawing/2014/main" val="3795115149"/>
                    </a:ext>
                  </a:extLst>
                </a:gridCol>
              </a:tblGrid>
              <a:tr h="145983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Выездные обследования</a:t>
                      </a: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ru-RU" sz="15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предостережений</a:t>
                      </a:r>
                      <a:endParaRPr kumimoji="0" lang="ru-RU" sz="15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ru-RU" sz="15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поставленных на учет лифтов</a:t>
                      </a:r>
                      <a:endParaRPr kumimoji="0" lang="ru-RU" sz="15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304284"/>
                  </a:ext>
                </a:extLst>
              </a:tr>
              <a:tr h="61068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sz="15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sz="15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341</a:t>
                      </a:r>
                      <a:endParaRPr kumimoji="0" lang="ru-RU" sz="15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69471"/>
                  </a:ext>
                </a:extLst>
              </a:tr>
              <a:tr h="61068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Марий Эл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5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5004" marR="5004" marT="500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062808"/>
                  </a:ext>
                </a:extLst>
              </a:tr>
              <a:tr h="61068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5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sz="15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510</a:t>
                      </a:r>
                      <a:endParaRPr kumimoji="0" lang="ru-RU" sz="15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4" marR="5004" marT="500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4385"/>
                  </a:ext>
                </a:extLst>
              </a:tr>
              <a:tr h="61068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04" marR="5004" marT="50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987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98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8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A61031-11A3-4CDD-BE5A-D7862E10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25476-A0FF-42AF-9532-F46A7B3FFF1B}"/>
              </a:ext>
            </a:extLst>
          </p:cNvPr>
          <p:cNvSpPr txBox="1"/>
          <p:nvPr/>
        </p:nvSpPr>
        <p:spPr>
          <a:xfrm>
            <a:off x="371475" y="4638222"/>
            <a:ext cx="109823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Несогласованность действий между электромеханиками;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Нарушение процедуры безопасного входа в приямок шахты лифта;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Отсутствовавшие средства индивидуальной защиты;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Неисправность стационарного освещения в шахте лифта;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Отключение платы HADR-B в контроллере управления лифта, приведшее к нерабочему состоянию HAD-R устройства, размыкающего цепь безопасности при несанкционированном открытии дверей шахты первого этажа здания в режиме «Нормальная работа».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2C08DD-03A8-4690-93E8-DAA285334640}"/>
              </a:ext>
            </a:extLst>
          </p:cNvPr>
          <p:cNvSpPr/>
          <p:nvPr/>
        </p:nvSpPr>
        <p:spPr>
          <a:xfrm>
            <a:off x="8610600" y="216279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11D951-1640-4699-A803-8BCCF1E63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39" y="164350"/>
            <a:ext cx="432048" cy="48629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6371A05-C724-4462-9FE3-AF1EACF54D20}"/>
              </a:ext>
            </a:extLst>
          </p:cNvPr>
          <p:cNvSpPr txBox="1">
            <a:spLocks/>
          </p:cNvSpPr>
          <p:nvPr/>
        </p:nvSpPr>
        <p:spPr>
          <a:xfrm>
            <a:off x="58723" y="216278"/>
            <a:ext cx="9846572" cy="118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Аварийность и травматизм</a:t>
            </a:r>
          </a:p>
        </p:txBody>
      </p:sp>
      <p:pic>
        <p:nvPicPr>
          <p:cNvPr id="10" name="Marcador de posición de imagen 32">
            <a:extLst>
              <a:ext uri="{FF2B5EF4-FFF2-40B4-BE49-F238E27FC236}">
                <a16:creationId xmlns:a16="http://schemas.microsoft.com/office/drawing/2014/main" id="{8EBB4D7E-4BB8-4F49-AF36-693E84CF1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/>
          <a:stretch/>
        </p:blipFill>
        <p:spPr>
          <a:xfrm>
            <a:off x="586748" y="1216814"/>
            <a:ext cx="8698191" cy="3369480"/>
          </a:xfrm>
          <a:prstGeom prst="roundRect">
            <a:avLst>
              <a:gd name="adj" fmla="val 8999"/>
            </a:avLst>
          </a:prstGeom>
        </p:spPr>
      </p:pic>
    </p:spTree>
    <p:extLst>
      <p:ext uri="{BB962C8B-B14F-4D97-AF65-F5344CB8AC3E}">
        <p14:creationId xmlns:p14="http://schemas.microsoft.com/office/powerpoint/2010/main" val="426587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A61031-11A3-4CDD-BE5A-D7862E10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25476-A0FF-42AF-9532-F46A7B3FFF1B}"/>
              </a:ext>
            </a:extLst>
          </p:cNvPr>
          <p:cNvSpPr txBox="1"/>
          <p:nvPr/>
        </p:nvSpPr>
        <p:spPr>
          <a:xfrm>
            <a:off x="4447714" y="992762"/>
            <a:ext cx="75904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техническое состояние лифтового оборудования частично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законодательству в области безопасного использования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содержания опасных технических устройств зданий и сооружений,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именно: усилие привода створки двери кабины лифта не обеспечивает удержание в закрытом положении левой створки двери кабины лифта;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станции управления лифта в клеммной коробке в цепи подключения электрических устройств безопасности контроля открытия дверей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кабины и дверей шахты (клемма «CS») обнаружен провод,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предусмотренный электрической схемой лифта. При подключении обнаруженного провода, не предусмотренного электрической схемой лифта, к цепи подключения электрических устройств безопасности контроля открытия дверей кабины и дверей шахты (клемма «ALT»), данные устройства безопасности выводятся из действия,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чего, при нажатии кнопки вызова с других этажей, кабина лифта может прийти в движение с открытыми дверями шахты и кабины, игнорируя цепи безопасности.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2C08DD-03A8-4690-93E8-DAA285334640}"/>
              </a:ext>
            </a:extLst>
          </p:cNvPr>
          <p:cNvSpPr/>
          <p:nvPr/>
        </p:nvSpPr>
        <p:spPr>
          <a:xfrm>
            <a:off x="8688288" y="216278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11D951-1640-4699-A803-8BCCF1E63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39" y="185496"/>
            <a:ext cx="432048" cy="48629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6371A05-C724-4462-9FE3-AF1EACF54D20}"/>
              </a:ext>
            </a:extLst>
          </p:cNvPr>
          <p:cNvSpPr txBox="1">
            <a:spLocks/>
          </p:cNvSpPr>
          <p:nvPr/>
        </p:nvSpPr>
        <p:spPr>
          <a:xfrm>
            <a:off x="58723" y="216278"/>
            <a:ext cx="9846572" cy="118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Аварийность и травматизм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7223" y="1876845"/>
            <a:ext cx="5582487" cy="41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8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A61031-11A3-4CDD-BE5A-D7862E10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6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2C08DD-03A8-4690-93E8-DAA285334640}"/>
              </a:ext>
            </a:extLst>
          </p:cNvPr>
          <p:cNvSpPr/>
          <p:nvPr/>
        </p:nvSpPr>
        <p:spPr>
          <a:xfrm>
            <a:off x="8610600" y="352780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11D951-1640-4699-A803-8BCCF1E63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98" y="291216"/>
            <a:ext cx="432048" cy="48629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BA3BA48-E4D0-4443-83D4-47AF05479DA0}"/>
              </a:ext>
            </a:extLst>
          </p:cNvPr>
          <p:cNvSpPr txBox="1">
            <a:spLocks/>
          </p:cNvSpPr>
          <p:nvPr/>
        </p:nvSpPr>
        <p:spPr>
          <a:xfrm>
            <a:off x="-1235972" y="291216"/>
            <a:ext cx="9846572" cy="118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Нормативно-правовые</a:t>
            </a:r>
          </a:p>
          <a:p>
            <a:pPr algn="ctr">
              <a:defRPr/>
            </a:pP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 документы при эксплуатации лифтов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EBA2F-4E0B-43D1-8730-347FFCF363BB}"/>
              </a:ext>
            </a:extLst>
          </p:cNvPr>
          <p:cNvSpPr txBox="1"/>
          <p:nvPr/>
        </p:nvSpPr>
        <p:spPr>
          <a:xfrm>
            <a:off x="117446" y="1306857"/>
            <a:ext cx="120745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Федеральный закон от 31.07.2020 № 248-ФЗ «О государственном контроле (надзоре) и муниципальном контроле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 (в редакции от 17.04.2026);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Федеральный закон от 27.07.2010 № 225-ФЗ «Об обязательном страховании гражданской ответственности владельца опасного объекта за причинение вреда в результате аварии на опасном объекте» (в редакции от 01.01.2025);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Федеральный закон от 03.07.2016 № 238-ФЗ «О независимой оценке квалификации»; 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Положение о федеральном государственном контроле (надзоре) в области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метрополитенах, утвержденное постановлением Правительства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16.02.2023 № 241 (в редакции от 23.09.2025);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Приказ Ростехнадзора от 02.03.2021 № 81 (в редакции от 20.04.2026) «Об утверждении перечней нормативных правовых актов (их отдельных положений), содержащих обязательные требования, оценка соблюдения которых осуществляется в рамках государственного контроля (надзора), привлечения к административной ответственности»;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7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0B0BE2-9C31-41F6-81F0-76995A29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211A7E-C38C-4473-9E74-EC921B959903}"/>
              </a:ext>
            </a:extLst>
          </p:cNvPr>
          <p:cNvSpPr/>
          <p:nvPr/>
        </p:nvSpPr>
        <p:spPr>
          <a:xfrm>
            <a:off x="8610600" y="191790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0BA49-F9C3-442B-8EFF-1162BD475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72" y="198425"/>
            <a:ext cx="432048" cy="48629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54B127F-419A-4C43-B39C-F35FB320E589}"/>
              </a:ext>
            </a:extLst>
          </p:cNvPr>
          <p:cNvSpPr txBox="1">
            <a:spLocks/>
          </p:cNvSpPr>
          <p:nvPr/>
        </p:nvSpPr>
        <p:spPr>
          <a:xfrm>
            <a:off x="-1544694" y="198426"/>
            <a:ext cx="9846572" cy="1097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Нормативно-правовые</a:t>
            </a:r>
          </a:p>
          <a:p>
            <a:pPr algn="ctr">
              <a:defRPr/>
            </a:pP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 документы при эксплуатации лифтов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EBA2F-4E0B-43D1-8730-347FFCF363BB}"/>
              </a:ext>
            </a:extLst>
          </p:cNvPr>
          <p:cNvSpPr txBox="1"/>
          <p:nvPr/>
        </p:nvSpPr>
        <p:spPr>
          <a:xfrm>
            <a:off x="117446" y="1506765"/>
            <a:ext cx="120745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Правила организации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метрополитенах, утвержденных постановлением Правительства Российской Федерации от 24.06.2017 № 743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от 03.02.2023);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Технический регламент Таможенного союза «Безопасность лифтов» (ТР ТС 011/2011), утвержденный решением Комиссии Таможенного союза от 18.10.2011 № 824 (в редакции от 29.11.2024);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Перечень индикаторов риска нарушения обязательных требований, используемых при осуществлении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службой по экологическому, технологическому и атомному надзору и ее территориальными органами федерального государственного контроля (надзора) в области безопасного использования и содержания лифтов, подъемных платформ для инвалидов, пассажирских конвейеров (движущихся пешеходных дорожек) и эскалаторов,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эскалаторов в метрополитенах, утвержденный приказом Ростехнадзора от 17.02.2023 № 72 (зарегистрировано в Минюсте России 01.03.2023 № 72485) (в редакции от 15.10.2024);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Порядок ведения реестра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метрополитенах, подлежащих учету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службой по экологическому, технологическому и атомному надзору, утвержденный приказом Ростехнадзора от 28.12.2023 № 495;</a:t>
            </a:r>
          </a:p>
        </p:txBody>
      </p:sp>
    </p:spTree>
    <p:extLst>
      <p:ext uri="{BB962C8B-B14F-4D97-AF65-F5344CB8AC3E}">
        <p14:creationId xmlns:p14="http://schemas.microsoft.com/office/powerpoint/2010/main" val="179575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A32C1B-8456-418A-BE1E-EC43125E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2CF9-F46D-4F0B-812A-240F1E00EE51}" type="slidenum">
              <a:rPr lang="ru-RU" smtClean="0"/>
              <a:t>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59D0E-3A64-4CB2-8C92-4D4F5336B272}"/>
              </a:ext>
            </a:extLst>
          </p:cNvPr>
          <p:cNvSpPr txBox="1"/>
          <p:nvPr/>
        </p:nvSpPr>
        <p:spPr>
          <a:xfrm>
            <a:off x="208547" y="1690688"/>
            <a:ext cx="1174282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Приказ Ростехнадзора от 14.08.2017 № 309 «Об утверждении форм документов, необходимых для реализации пунктов 13, 15, 23 Правил организации безопасного использования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содержания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метрополитенах, утвержденных постановлением Правительства Российской Федерации от 24.06.2017 № 743» (зарегистрировано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Минюсте России 07.12.2017 № 49165) (в редакции от 19.09.2019);</a:t>
            </a:r>
          </a:p>
          <a:p>
            <a:pPr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	Правила проведения центром оценки квалификаций независимой оценки квалификации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профессионального экзамена, утвержденные постановлением Правительства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16.11.2016 № 1204.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521B9A-7FF0-4EC9-85F4-040B4146BAE2}"/>
              </a:ext>
            </a:extLst>
          </p:cNvPr>
          <p:cNvSpPr/>
          <p:nvPr/>
        </p:nvSpPr>
        <p:spPr>
          <a:xfrm>
            <a:off x="8629565" y="839076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D612A0-DF74-484B-9FC3-FBDD80ED4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40" y="777512"/>
            <a:ext cx="432048" cy="48629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D6DD752-CF06-493B-BF91-A1873FB0DFF1}"/>
              </a:ext>
            </a:extLst>
          </p:cNvPr>
          <p:cNvSpPr txBox="1">
            <a:spLocks/>
          </p:cNvSpPr>
          <p:nvPr/>
        </p:nvSpPr>
        <p:spPr>
          <a:xfrm>
            <a:off x="-1737993" y="506657"/>
            <a:ext cx="9846572" cy="118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Нормативно-правовые</a:t>
            </a:r>
          </a:p>
          <a:p>
            <a:pPr algn="ctr">
              <a:defRPr/>
            </a:pPr>
            <a:r>
              <a:rPr lang="ru-RU" sz="2400" b="1" cap="all" dirty="0">
                <a:latin typeface="+mn-lt"/>
                <a:ea typeface="+mn-ea"/>
                <a:cs typeface="Times New Roman" panose="02020603050405020304" pitchFamily="18" charset="0"/>
              </a:rPr>
              <a:t> документы при эксплуатации лифтов</a:t>
            </a:r>
          </a:p>
        </p:txBody>
      </p:sp>
    </p:spTree>
    <p:extLst>
      <p:ext uri="{BB962C8B-B14F-4D97-AF65-F5344CB8AC3E}">
        <p14:creationId xmlns:p14="http://schemas.microsoft.com/office/powerpoint/2010/main" val="270775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774" y="1841242"/>
            <a:ext cx="113937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Отсутствие сведений о выводе отработавшего назначенный срок службы лифта, подъемной платформы для инвалидов, пассажирского конвейера (движущейся пешеходной дорожки) или эскалатора, за исключением эскалаторов в метрополитенах (далее - опасное техническое устройство здания и сооружения), из эксплуатации (за исключением устройств, установленных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многоквартирных домах), свидетельствующих о прекращении его использования в связи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демонтажем или с целью последующего проведения модернизации, более 30 календарных дней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истечения назначенного срока службы соответствующего устройства.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в реестре опасных технических устройств здания и сооружения сведений об опасном техническом устройстве здания и сооружения, установленном на объекте капитального строительства, более 20 рабочих дней со дня ввода такого объекта капитального строительства в эксплуатацию.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сведений о выводе отработавшего назначенный срок службы и установленного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многоквартирном доме опасного технического устройства здания и сооружения из эксплуатации, свидетельствующих о прекращении его использования в связи с демонтажем или с целью последующего проведения модернизации, более 30 календарных дней с даты истечения назначенного срока службы соответствующего устройства.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774" y="180617"/>
            <a:ext cx="8545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Приказ Ростехнадзора от 17.02.2023 № 72 (в ред. от 15.10.2024) «Об утверждении перечня индикаторов риска нарушения обязательных требований, используемых при осуществлении Федеральной службой по экологическому, технологическому и атомному надзору </a:t>
            </a:r>
            <a:br>
              <a:rPr lang="ru-RU" sz="1600" b="1" dirty="0"/>
            </a:br>
            <a:r>
              <a:rPr lang="ru-RU" sz="1600" b="1" dirty="0"/>
              <a:t>и ее территориальными органами федерального государственного контроля (надзора) </a:t>
            </a:r>
            <a:br>
              <a:rPr lang="ru-RU" sz="1600" b="1" dirty="0"/>
            </a:br>
            <a:r>
              <a:rPr lang="ru-RU" sz="1600" b="1" dirty="0"/>
              <a:t>в области безопасного использования и содержания лифтов, подъемных платформ для инвалидов, пассажирских конвейеров (движущихся пешеходных дорожек) и эскалаторов, </a:t>
            </a:r>
            <a:br>
              <a:rPr lang="ru-RU" sz="1600" b="1" dirty="0"/>
            </a:br>
            <a:r>
              <a:rPr lang="ru-RU" sz="1600" b="1" dirty="0"/>
              <a:t>за исключением эскалаторов в метрополитенах»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521B9A-7FF0-4EC9-85F4-040B4146BAE2}"/>
              </a:ext>
            </a:extLst>
          </p:cNvPr>
          <p:cNvSpPr/>
          <p:nvPr/>
        </p:nvSpPr>
        <p:spPr>
          <a:xfrm>
            <a:off x="8542732" y="161196"/>
            <a:ext cx="35037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Приволжское управление </a:t>
            </a:r>
          </a:p>
          <a:p>
            <a:pPr marL="1082675">
              <a:lnSpc>
                <a:spcPct val="90000"/>
              </a:lnSpc>
            </a:pPr>
            <a:r>
              <a:rPr kumimoji="1"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D612A0-DF74-484B-9FC3-FBDD80ED4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07" y="99632"/>
            <a:ext cx="432048" cy="4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82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1412</Words>
  <Application>Microsoft Office PowerPoint</Application>
  <PresentationFormat>Широкоэкранный</PresentationFormat>
  <Paragraphs>126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Постановка на учет, выездные обследования,  предостережения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MAF</dc:creator>
  <cp:lastModifiedBy>Аскарова Наталья Юрьевна</cp:lastModifiedBy>
  <cp:revision>165</cp:revision>
  <dcterms:created xsi:type="dcterms:W3CDTF">2021-10-13T13:11:18Z</dcterms:created>
  <dcterms:modified xsi:type="dcterms:W3CDTF">2026-05-19T05:10:22Z</dcterms:modified>
</cp:coreProperties>
</file>